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5" r:id="rId3"/>
    <p:sldId id="273" r:id="rId4"/>
    <p:sldId id="266" r:id="rId5"/>
    <p:sldId id="276" r:id="rId6"/>
    <p:sldId id="278" r:id="rId7"/>
    <p:sldId id="264" r:id="rId8"/>
    <p:sldId id="270" r:id="rId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62" autoAdjust="0"/>
    <p:restoredTop sz="94360" autoAdjust="0"/>
  </p:normalViewPr>
  <p:slideViewPr>
    <p:cSldViewPr>
      <p:cViewPr>
        <p:scale>
          <a:sx n="114" d="100"/>
          <a:sy n="114" d="100"/>
        </p:scale>
        <p:origin x="-192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351037918863716"/>
          <c:y val="0.15080009038605274"/>
          <c:w val="0.64925969764043312"/>
          <c:h val="0.70428650061126463"/>
        </c:manualLayout>
      </c:layout>
      <c:pieChart>
        <c:varyColors val="1"/>
        <c:ser>
          <c:idx val="0"/>
          <c:order val="0"/>
          <c:explosion val="2"/>
          <c:dLbls>
            <c:dLbl>
              <c:idx val="0"/>
              <c:layout>
                <c:manualLayout>
                  <c:x val="4.3514609487834782E-2"/>
                  <c:y val="-1.423487626960538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2024735346866221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8856976317699866E-2"/>
                  <c:y val="-4.533028076245496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3907637941905307"/>
                  <c:y val="-1.364226822640547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4172603670014755"/>
                  <c:y val="-5.645327446651950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7.7919746006312282E-2"/>
                  <c:y val="-0.1813253144681418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1219693538324796E-2"/>
                  <c:y val="-0.1589422514238700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диагр!$B$18:$B$26</c:f>
              <c:strCache>
                <c:ptCount val="9"/>
                <c:pt idx="0">
                  <c:v> АО "Озенмунайгаз"</c:v>
                </c:pt>
                <c:pt idx="1">
                  <c:v> АО "Мангистаумунайгаз"</c:v>
                </c:pt>
                <c:pt idx="2">
                  <c:v> АО "Каражанбасмунай"</c:v>
                </c:pt>
                <c:pt idx="3">
                  <c:v>ТОО "Мангистауэнергомунай"</c:v>
                </c:pt>
                <c:pt idx="4">
                  <c:v>ТОО"Каракудукмунай"</c:v>
                </c:pt>
                <c:pt idx="5">
                  <c:v>Филиал компании "Buzachi Operating Ltd" </c:v>
                </c:pt>
                <c:pt idx="6">
                  <c:v>ГКП оказывающие услуги по передаче и распределению электроэнергии </c:v>
                </c:pt>
                <c:pt idx="7">
                  <c:v>Физические лица</c:v>
                </c:pt>
                <c:pt idx="8">
                  <c:v>Прочие потребители</c:v>
                </c:pt>
              </c:strCache>
            </c:strRef>
          </c:cat>
          <c:val>
            <c:numRef>
              <c:f>диагр!$C$18:$C$26</c:f>
              <c:numCache>
                <c:formatCode>0%</c:formatCode>
                <c:ptCount val="9"/>
                <c:pt idx="0">
                  <c:v>0.1973340423888946</c:v>
                </c:pt>
                <c:pt idx="1">
                  <c:v>0.1608675657851249</c:v>
                </c:pt>
                <c:pt idx="2">
                  <c:v>6.8844842822970376E-2</c:v>
                </c:pt>
                <c:pt idx="3">
                  <c:v>8.7525331946439286E-2</c:v>
                </c:pt>
                <c:pt idx="4">
                  <c:v>3.0196681347572044E-2</c:v>
                </c:pt>
                <c:pt idx="5">
                  <c:v>3.7526526641556791E-2</c:v>
                </c:pt>
                <c:pt idx="6">
                  <c:v>1.7405821061355593E-2</c:v>
                </c:pt>
                <c:pt idx="7">
                  <c:v>6.9180075342017686E-2</c:v>
                </c:pt>
                <c:pt idx="8">
                  <c:v>0.33111911266406874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93114838677356"/>
          <c:y val="8.5558151736418966E-2"/>
          <c:w val="0.85833264881731863"/>
          <c:h val="0.686127282793908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подключенные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0.23149146381533753"/>
                  <c:y val="-0.10912193893360156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32,5 МВт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A7-41D6-A612-F8A284DBD0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2015 г</c:v>
                </c:pt>
                <c:pt idx="1">
                  <c:v>2016 г</c:v>
                </c:pt>
                <c:pt idx="2">
                  <c:v>2017 г</c:v>
                </c:pt>
                <c:pt idx="3">
                  <c:v>2018 г</c:v>
                </c:pt>
                <c:pt idx="4">
                  <c:v>2019г</c:v>
                </c:pt>
                <c:pt idx="5">
                  <c:v>2020г</c:v>
                </c:pt>
                <c:pt idx="6">
                  <c:v>2021г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51</c:v>
                </c:pt>
                <c:pt idx="1">
                  <c:v>30.8</c:v>
                </c:pt>
                <c:pt idx="2">
                  <c:v>32.5</c:v>
                </c:pt>
                <c:pt idx="3">
                  <c:v>40.4</c:v>
                </c:pt>
                <c:pt idx="4">
                  <c:v>47.1</c:v>
                </c:pt>
                <c:pt idx="5">
                  <c:v>59.6</c:v>
                </c:pt>
                <c:pt idx="6">
                  <c:v>32.200000000000003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EA7-41D6-A612-F8A284DBD0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6014464"/>
        <c:axId val="156016000"/>
      </c:barChart>
      <c:catAx>
        <c:axId val="15601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016000"/>
        <c:crosses val="autoZero"/>
        <c:auto val="1"/>
        <c:lblAlgn val="ctr"/>
        <c:lblOffset val="100"/>
        <c:noMultiLvlLbl val="0"/>
      </c:catAx>
      <c:valAx>
        <c:axId val="156016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014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432175007929876"/>
          <c:y val="0.37685915504976236"/>
          <c:w val="0.33532622297518433"/>
          <c:h val="0.5962975008558713"/>
        </c:manualLayout>
      </c:layout>
      <c:doughnut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rgbClr val="8064A2">
                  <a:lumMod val="75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821-4797-82CC-034CB5573873}"/>
              </c:ext>
            </c:extLst>
          </c:dPt>
          <c:dPt>
            <c:idx val="1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821-4797-82CC-034CB5573873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821-4797-82CC-034CB5573873}"/>
              </c:ext>
            </c:extLst>
          </c:dPt>
          <c:dPt>
            <c:idx val="3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821-4797-82CC-034CB5573873}"/>
              </c:ext>
            </c:extLst>
          </c:dPt>
          <c:dPt>
            <c:idx val="4"/>
            <c:bubble3D val="0"/>
            <c:spPr>
              <a:solidFill>
                <a:srgbClr val="C0504D">
                  <a:lumMod val="75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821-4797-82CC-034CB5573873}"/>
              </c:ext>
            </c:extLst>
          </c:dPt>
          <c:dPt>
            <c:idx val="5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821-4797-82CC-034CB5573873}"/>
              </c:ext>
            </c:extLst>
          </c:dPt>
          <c:dLbls>
            <c:dLbl>
              <c:idx val="0"/>
              <c:layout>
                <c:manualLayout>
                  <c:x val="0.20293497984925982"/>
                  <c:y val="1.9905652058901165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Актауский</a:t>
                    </a:r>
                    <a:r>
                      <a:rPr lang="ru-RU" dirty="0"/>
                      <a:t> РЭС </a:t>
                    </a:r>
                  </a:p>
                  <a:p>
                    <a:r>
                      <a:rPr lang="ru-RU" dirty="0"/>
                      <a:t>62 </a:t>
                    </a:r>
                    <a:r>
                      <a:rPr lang="ru-RU" dirty="0" err="1"/>
                      <a:t>аб</a:t>
                    </a:r>
                    <a:r>
                      <a:rPr lang="ru-RU" dirty="0"/>
                      <a:t>. -
18,5 Мвт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21-4797-82CC-034CB5573873}"/>
                </c:ext>
              </c:extLst>
            </c:dLbl>
            <c:dLbl>
              <c:idx val="1"/>
              <c:layout>
                <c:manualLayout>
                  <c:x val="-0.18326325255325898"/>
                  <c:y val="-1.4982748861538636E-3"/>
                </c:manualLayout>
              </c:layout>
              <c:tx>
                <c:rich>
                  <a:bodyPr anchorCtr="0"/>
                  <a:lstStyle/>
                  <a:p>
                    <a:pPr algn="l">
                      <a:defRPr b="1"/>
                    </a:pPr>
                    <a:r>
                      <a:rPr lang="ru-RU" dirty="0" err="1"/>
                      <a:t>Бейнеуский</a:t>
                    </a:r>
                    <a:r>
                      <a:rPr lang="ru-RU" dirty="0"/>
                      <a:t> РЭС</a:t>
                    </a:r>
                    <a:r>
                      <a:rPr lang="ru-RU" baseline="0" dirty="0"/>
                      <a:t> 16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аб</a:t>
                    </a:r>
                    <a:r>
                      <a:rPr lang="ru-RU" dirty="0"/>
                      <a:t>. -1,3 Мвт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5646708892439788"/>
                      <c:h val="0.156326258130777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821-4797-82CC-034CB5573873}"/>
                </c:ext>
              </c:extLst>
            </c:dLbl>
            <c:dLbl>
              <c:idx val="2"/>
              <c:layout>
                <c:manualLayout>
                  <c:x val="-0.20026559045774303"/>
                  <c:y val="-0.12057130707595336"/>
                </c:manualLayout>
              </c:layout>
              <c:tx>
                <c:rich>
                  <a:bodyPr anchorCtr="0"/>
                  <a:lstStyle/>
                  <a:p>
                    <a:pPr algn="l">
                      <a:defRPr b="1"/>
                    </a:pPr>
                    <a:r>
                      <a:rPr lang="ru-RU" dirty="0" err="1"/>
                      <a:t>Жетыбайский</a:t>
                    </a:r>
                    <a:r>
                      <a:rPr lang="ru-RU" dirty="0"/>
                      <a:t> РЭС 16 </a:t>
                    </a:r>
                    <a:r>
                      <a:rPr lang="ru-RU" dirty="0" err="1"/>
                      <a:t>аб</a:t>
                    </a:r>
                    <a:r>
                      <a:rPr lang="ru-RU" dirty="0"/>
                      <a:t>. 0,7 Мвт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4207823960880196"/>
                      <c:h val="0.112847997261211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821-4797-82CC-034CB5573873}"/>
                </c:ext>
              </c:extLst>
            </c:dLbl>
            <c:dLbl>
              <c:idx val="3"/>
              <c:layout>
                <c:manualLayout>
                  <c:x val="3.0341234226792836E-2"/>
                  <c:y val="-0.2135329705806224"/>
                </c:manualLayout>
              </c:layout>
              <c:tx>
                <c:rich>
                  <a:bodyPr anchorCtr="0"/>
                  <a:lstStyle/>
                  <a:p>
                    <a:pPr algn="ctr">
                      <a:defRPr b="1"/>
                    </a:pPr>
                    <a:r>
                      <a:rPr lang="ru-RU" dirty="0" err="1"/>
                      <a:t>Узеньский</a:t>
                    </a:r>
                    <a:r>
                      <a:rPr lang="ru-RU" dirty="0"/>
                      <a:t> РЭС 9 </a:t>
                    </a:r>
                    <a:r>
                      <a:rPr lang="ru-RU" dirty="0" err="1"/>
                      <a:t>аб</a:t>
                    </a:r>
                    <a:r>
                      <a:rPr lang="ru-RU" dirty="0"/>
                      <a:t>. -
10,1 Мвт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0003677107598714"/>
                      <c:h val="0.121543649435124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821-4797-82CC-034CB5573873}"/>
                </c:ext>
              </c:extLst>
            </c:dLbl>
            <c:dLbl>
              <c:idx val="4"/>
              <c:layout>
                <c:manualLayout>
                  <c:x val="0.23304999122480755"/>
                  <c:y val="4.6830867733686797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Шетпинский</a:t>
                    </a:r>
                    <a:r>
                      <a:rPr lang="ru-RU" dirty="0"/>
                      <a:t> РЭС 29 </a:t>
                    </a:r>
                    <a:r>
                      <a:rPr lang="ru-RU" dirty="0" err="1"/>
                      <a:t>аб</a:t>
                    </a:r>
                    <a:r>
                      <a:rPr lang="ru-RU" dirty="0"/>
                      <a:t>. -
1,4 Мвт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6004889975550122"/>
                      <c:h val="0.156326258130777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821-4797-82CC-034CB5573873}"/>
                </c:ext>
              </c:extLst>
            </c:dLbl>
            <c:dLbl>
              <c:idx val="5"/>
              <c:layout>
                <c:manualLayout>
                  <c:x val="6.2298432219286423E-2"/>
                  <c:y val="-0.20468305121867275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Бузачинский</a:t>
                    </a:r>
                    <a:r>
                      <a:rPr lang="ru-RU" dirty="0"/>
                      <a:t> РЭС </a:t>
                    </a:r>
                  </a:p>
                  <a:p>
                    <a:r>
                      <a:rPr lang="ru-RU" dirty="0"/>
                      <a:t>0 </a:t>
                    </a:r>
                    <a:r>
                      <a:rPr lang="ru-RU" dirty="0" err="1"/>
                      <a:t>аб</a:t>
                    </a:r>
                    <a:r>
                      <a:rPr lang="ru-RU" dirty="0"/>
                      <a:t>.-
0,0МВт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821-4797-82CC-034CB55738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Лист3!$B$2:$B$7</c:f>
              <c:strCache>
                <c:ptCount val="6"/>
                <c:pt idx="0">
                  <c:v>Актауский РЭС 62 аб. -</c:v>
                </c:pt>
                <c:pt idx="1">
                  <c:v>Бейнеуский РЭС 16 аб. -</c:v>
                </c:pt>
                <c:pt idx="2">
                  <c:v>Жетыбайский РЭС 17 аб. -</c:v>
                </c:pt>
                <c:pt idx="3">
                  <c:v>Узеньский РЭС 9 аб. -</c:v>
                </c:pt>
                <c:pt idx="4">
                  <c:v>Шетпинский РЭС 29 аб. -</c:v>
                </c:pt>
                <c:pt idx="5">
                  <c:v>Бузачинский РЭС 0 аб.-</c:v>
                </c:pt>
              </c:strCache>
            </c:strRef>
          </c:cat>
          <c:val>
            <c:numRef>
              <c:f>Лист3!$C$2:$C$7</c:f>
              <c:numCache>
                <c:formatCode>General</c:formatCode>
                <c:ptCount val="6"/>
                <c:pt idx="0">
                  <c:v>18.5</c:v>
                </c:pt>
                <c:pt idx="1">
                  <c:v>1.3</c:v>
                </c:pt>
                <c:pt idx="2">
                  <c:v>0.7</c:v>
                </c:pt>
                <c:pt idx="3">
                  <c:v>10.1</c:v>
                </c:pt>
                <c:pt idx="4">
                  <c:v>1.4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C821-4797-82CC-034CB55738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58"/>
        <c:holeSize val="43"/>
      </c:doughnutChart>
      <c:spPr>
        <a:noFill/>
        <a:ln w="25389">
          <a:noFill/>
        </a:ln>
      </c:spPr>
    </c:plotArea>
    <c:plotVisOnly val="1"/>
    <c:dispBlanksAs val="gap"/>
    <c:showDLblsOverMax val="0"/>
  </c:chart>
  <c:spPr>
    <a:noFill/>
    <a:ln>
      <a:noFill/>
    </a:ln>
    <a:effectLst>
      <a:glow rad="127000">
        <a:srgbClr val="4F81BD">
          <a:alpha val="0"/>
        </a:srgbClr>
      </a:glow>
    </a:effectLst>
  </c:spPr>
  <c:txPr>
    <a:bodyPr/>
    <a:lstStyle/>
    <a:p>
      <a:pPr>
        <a:defRPr sz="900">
          <a:latin typeface="Candara" pitchFamily="34" charset="0"/>
        </a:defRPr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0.60095</cdr:x>
      <cdr:y>0.2473</cdr:y>
    </cdr:from>
    <cdr:to>
      <cdr:x>0.78121</cdr:x>
      <cdr:y>0.36366</cdr:y>
    </cdr:to>
    <cdr:sp macro="" textlink="">
      <cdr:nvSpPr>
        <cdr:cNvPr id="3" name="TextBox 2"/>
        <cdr:cNvSpPr txBox="1"/>
      </cdr:nvSpPr>
      <cdr:spPr>
        <a:xfrm xmlns:a="http://schemas.openxmlformats.org/drawingml/2006/main" flipH="1">
          <a:off x="2602607" y="460501"/>
          <a:ext cx="780670" cy="2166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dirty="0"/>
            <a:t>   </a:t>
          </a:r>
          <a:r>
            <a:rPr lang="ru-RU" sz="1000" dirty="0">
              <a:latin typeface="+mj-lt"/>
            </a:rPr>
            <a:t>47,1МВт</a:t>
          </a:r>
          <a:r>
            <a:rPr lang="ru-RU" dirty="0"/>
            <a:t> МВт 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0.47403</cdr:x>
      <cdr:y>0.31635</cdr:y>
    </cdr:from>
    <cdr:to>
      <cdr:x>0.66482</cdr:x>
      <cdr:y>0.43271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6C426D9A-8501-4BF4-9FE4-B7E5D4D2E23D}"/>
            </a:ext>
          </a:extLst>
        </cdr:cNvPr>
        <cdr:cNvSpPr txBox="1"/>
      </cdr:nvSpPr>
      <cdr:spPr>
        <a:xfrm xmlns:a="http://schemas.openxmlformats.org/drawingml/2006/main" flipH="1">
          <a:off x="2052935" y="589087"/>
          <a:ext cx="826273" cy="2166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/>
            <a:t>   40,4</a:t>
          </a:r>
          <a:r>
            <a:rPr lang="ru-RU" dirty="0"/>
            <a:t> </a:t>
          </a:r>
          <a:r>
            <a:rPr lang="ru-RU" sz="1000" dirty="0">
              <a:latin typeface="+mj-lt"/>
            </a:rPr>
            <a:t>МВт</a:t>
          </a:r>
          <a:r>
            <a:rPr lang="ru-RU" dirty="0"/>
            <a:t> 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0.73397</cdr:x>
      <cdr:y>0.06234</cdr:y>
    </cdr:from>
    <cdr:to>
      <cdr:x>0.90112</cdr:x>
      <cdr:y>0.22503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353B5FF3-A489-4BD2-B269-826CEB1F3998}"/>
            </a:ext>
          </a:extLst>
        </cdr:cNvPr>
        <cdr:cNvSpPr txBox="1"/>
      </cdr:nvSpPr>
      <cdr:spPr>
        <a:xfrm xmlns:a="http://schemas.openxmlformats.org/drawingml/2006/main" flipH="1">
          <a:off x="3178671" y="116085"/>
          <a:ext cx="723893" cy="3029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dirty="0"/>
            <a:t>       </a:t>
          </a:r>
          <a:r>
            <a:rPr lang="ru-RU" sz="1000" dirty="0">
              <a:latin typeface="+mj-lt"/>
            </a:rPr>
            <a:t>59,6МВт</a:t>
          </a: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0.44275</cdr:x>
      <cdr:y>0.60733</cdr:y>
    </cdr:from>
    <cdr:to>
      <cdr:x>0.592</cdr:x>
      <cdr:y>0.79356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99806" y="1708149"/>
          <a:ext cx="741557" cy="5237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latin typeface="Candara" pitchFamily="34" charset="0"/>
            </a:rPr>
            <a:t>32,2 </a:t>
          </a:r>
          <a:r>
            <a:rPr lang="ru-RU" b="1" dirty="0">
              <a:latin typeface="Candara" pitchFamily="34" charset="0"/>
            </a:rPr>
            <a:t>МВт</a:t>
          </a:r>
        </a:p>
        <a:p xmlns:a="http://schemas.openxmlformats.org/drawingml/2006/main">
          <a:pPr algn="ctr"/>
          <a:r>
            <a:rPr lang="ru-RU" b="1" dirty="0">
              <a:latin typeface="Candara" pitchFamily="34" charset="0"/>
            </a:rPr>
            <a:t>133 </a:t>
          </a:r>
          <a:r>
            <a:rPr lang="ru-RU" b="1" dirty="0" err="1">
              <a:latin typeface="Candara" pitchFamily="34" charset="0"/>
            </a:rPr>
            <a:t>аб</a:t>
          </a:r>
          <a:r>
            <a:rPr lang="ru-RU" b="1" dirty="0">
              <a:latin typeface="Candara" pitchFamily="34" charset="0"/>
            </a:rPr>
            <a:t>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4607F-4560-432C-8B32-AF74961174E3}" type="datetimeFigureOut">
              <a:rPr lang="ru-RU" smtClean="0"/>
              <a:t>16.07.2021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31C1A-D5D2-4943-B678-2D14E45FF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89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33489DF-8323-4A14-850D-CD082D225E9A}" type="slidenum">
              <a:rPr lang="ru-RU" altLang="ru-RU">
                <a:latin typeface="Calibri" panose="020F0502020204030204" pitchFamily="34" charset="0"/>
              </a:rPr>
              <a:pPr/>
              <a:t>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3300E72-D3E9-4066-ABD1-53E5B5E7233C}" type="slidenum">
              <a:rPr lang="ru-RU" altLang="ru-RU">
                <a:latin typeface="Calibri" panose="020F0502020204030204" pitchFamily="34" charset="0"/>
              </a:rPr>
              <a:pPr/>
              <a:t>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251F45A-BFBD-47DF-8061-8E4A3DCDF595}" type="slidenum">
              <a:rPr lang="ru-RU" altLang="ru-RU">
                <a:latin typeface="Calibri" panose="020F0502020204030204" pitchFamily="34" charset="0"/>
              </a:rPr>
              <a:pPr/>
              <a:t>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251F45A-BFBD-47DF-8061-8E4A3DCDF595}" type="slidenum">
              <a:rPr lang="ru-RU" altLang="ru-RU">
                <a:latin typeface="Calibri" panose="020F0502020204030204" pitchFamily="34" charset="0"/>
              </a:rPr>
              <a:pPr/>
              <a:t>8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692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F7CE-FB37-4C84-831B-E02909E66B8A}" type="datetimeFigureOut">
              <a:rPr lang="ru-RU" smtClean="0"/>
              <a:t>16.07.2021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217-1191-4623-9098-22869E3CE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444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F7CE-FB37-4C84-831B-E02909E66B8A}" type="datetimeFigureOut">
              <a:rPr lang="ru-RU" smtClean="0"/>
              <a:t>16.07.2021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217-1191-4623-9098-22869E3CE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073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F7CE-FB37-4C84-831B-E02909E66B8A}" type="datetimeFigureOut">
              <a:rPr lang="ru-RU" smtClean="0"/>
              <a:t>16.07.2021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217-1191-4623-9098-22869E3CE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302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F7CE-FB37-4C84-831B-E02909E66B8A}" type="datetimeFigureOut">
              <a:rPr lang="ru-RU" smtClean="0"/>
              <a:t>16.07.2021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217-1191-4623-9098-22869E3CE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742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F7CE-FB37-4C84-831B-E02909E66B8A}" type="datetimeFigureOut">
              <a:rPr lang="ru-RU" smtClean="0"/>
              <a:t>16.07.2021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217-1191-4623-9098-22869E3CE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677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F7CE-FB37-4C84-831B-E02909E66B8A}" type="datetimeFigureOut">
              <a:rPr lang="ru-RU" smtClean="0"/>
              <a:t>16.07.2021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217-1191-4623-9098-22869E3CE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99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F7CE-FB37-4C84-831B-E02909E66B8A}" type="datetimeFigureOut">
              <a:rPr lang="ru-RU" smtClean="0"/>
              <a:t>16.07.2021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217-1191-4623-9098-22869E3CE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69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F7CE-FB37-4C84-831B-E02909E66B8A}" type="datetimeFigureOut">
              <a:rPr lang="ru-RU" smtClean="0"/>
              <a:t>16.07.2021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217-1191-4623-9098-22869E3CE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97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F7CE-FB37-4C84-831B-E02909E66B8A}" type="datetimeFigureOut">
              <a:rPr lang="ru-RU" smtClean="0"/>
              <a:t>16.07.2021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217-1191-4623-9098-22869E3CE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06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F7CE-FB37-4C84-831B-E02909E66B8A}" type="datetimeFigureOut">
              <a:rPr lang="ru-RU" smtClean="0"/>
              <a:t>16.07.2021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217-1191-4623-9098-22869E3CE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46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F7CE-FB37-4C84-831B-E02909E66B8A}" type="datetimeFigureOut">
              <a:rPr lang="ru-RU" smtClean="0"/>
              <a:t>16.07.2021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217-1191-4623-9098-22869E3CE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004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8F7CE-FB37-4C84-831B-E02909E66B8A}" type="datetimeFigureOut">
              <a:rPr lang="ru-RU" smtClean="0"/>
              <a:t>16.07.2021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3C217-1191-4623-9098-22869E3CE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62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05038"/>
            <a:ext cx="9144000" cy="2232025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altLang="ru-RU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Информация </a:t>
            </a:r>
            <a:r>
              <a:rPr lang="ru-RU" altLang="ru-RU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к отчету </a:t>
            </a:r>
            <a:r>
              <a:rPr lang="ru-RU" altLang="ru-RU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о деятельности  АО «МРЭК» по предоставлению услуг по передаче электроэнергии за 1 полугодие 2021 года</a:t>
            </a:r>
            <a:br>
              <a:rPr lang="ru-RU" altLang="ru-RU" sz="2400" b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 перед потребителями и иными заинтересованными лицами</a:t>
            </a:r>
            <a:endParaRPr kumimoji="1" lang="en-US" altLang="ko-KR" sz="2400" b="1" dirty="0">
              <a:solidFill>
                <a:schemeClr val="bg1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6213475"/>
            <a:ext cx="6400800" cy="314325"/>
          </a:xfrm>
        </p:spPr>
        <p:txBody>
          <a:bodyPr lIns="92053" tIns="46027" rIns="92053" bIns="46027" anchor="ctr" anchorCtr="1">
            <a:spAutoFit/>
          </a:bodyPr>
          <a:lstStyle/>
          <a:p>
            <a:pPr>
              <a:spcBef>
                <a:spcPct val="100000"/>
              </a:spcBef>
            </a:pPr>
            <a:r>
              <a:rPr lang="ru-RU" altLang="ko-KR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июль 2021г.</a:t>
            </a:r>
            <a:endParaRPr lang="ko-KR" altLang="en-US" sz="14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82161D1A-CA5D-49EC-BAEC-63B1A6154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233" y="330200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01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263" y="71438"/>
            <a:ext cx="8893175" cy="649287"/>
          </a:xfrm>
          <a:ln w="222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>
            <a:no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Основные финансово-экономические показатели деятельности           АО «МРЭК» за 1 полугодие 2021 года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42088" y="630932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03187A6-9635-468D-A030-66F09DD9D3CC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2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31800" y="720725"/>
            <a:ext cx="82804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258918"/>
              </p:ext>
            </p:extLst>
          </p:nvPr>
        </p:nvGraphicFramePr>
        <p:xfrm>
          <a:off x="431800" y="908720"/>
          <a:ext cx="8280400" cy="3672408"/>
        </p:xfrm>
        <a:graphic>
          <a:graphicData uri="http://schemas.openxmlformats.org/drawingml/2006/table">
            <a:tbl>
              <a:tblPr/>
              <a:tblGrid>
                <a:gridCol w="611808"/>
                <a:gridCol w="3499641"/>
                <a:gridCol w="905668"/>
                <a:gridCol w="948795"/>
                <a:gridCol w="1035051"/>
                <a:gridCol w="1279437"/>
              </a:tblGrid>
              <a:tr h="29527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Наименование показателей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Ед. изм.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План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Факт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B4E3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исполнения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</a:tr>
              <a:tr h="36879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Объем передачи электроэнергии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млн. кВт/ч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1 801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1 871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Тарифы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тариф для юридических лиц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тенге/кВтч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тариф для ГКП, оказывающим услуги по передаче и    распределению электроэнергии и ТОО "Электржуйелери"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тенге/кВтч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тариф для физических лиц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тенге/кВтч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Тариф потребителям г.Актау (через сети ГКП "АУЭС") и Мунайлинского района (через сети ГКП "Мангистауэнерго")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тенге/кВтч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991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Доходы, 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млн.тенге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8 171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8 596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Затраты, 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млн.тенге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5 818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5 686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Прибыль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млн.тенге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2 353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2 910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171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263" y="71438"/>
            <a:ext cx="8893175" cy="649287"/>
          </a:xfrm>
          <a:ln w="222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>
            <a:no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Объемы предоставленных </a:t>
            </a:r>
            <a:r>
              <a:rPr lang="ru-RU" alt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регулируемых</a:t>
            </a:r>
            <a:r>
              <a:rPr lang="ru-RU" alt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услуг за 1 полугодие 2021 года</a:t>
            </a:r>
            <a:endParaRPr lang="ru-RU" sz="12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95288" y="692150"/>
            <a:ext cx="82804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020272" y="42210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5724128" y="2276872"/>
            <a:ext cx="324036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200" b="1" dirty="0">
                <a:latin typeface="Times New Roman" pitchFamily="18" charset="0"/>
              </a:rPr>
              <a:t>Крупные потребители</a:t>
            </a:r>
            <a:r>
              <a:rPr lang="ru-RU" sz="1200" b="1" dirty="0" smtClean="0">
                <a:latin typeface="Times New Roman" pitchFamily="18" charset="0"/>
              </a:rPr>
              <a:t>:</a:t>
            </a:r>
          </a:p>
          <a:p>
            <a:pPr algn="l">
              <a:spcBef>
                <a:spcPct val="50000"/>
              </a:spcBef>
            </a:pPr>
            <a:r>
              <a:rPr lang="ru-RU" sz="1200" dirty="0" smtClean="0">
                <a:latin typeface="Times New Roman" pitchFamily="18" charset="0"/>
              </a:rPr>
              <a:t>АО «</a:t>
            </a:r>
            <a:r>
              <a:rPr lang="ru-RU" sz="1200" dirty="0" err="1" smtClean="0">
                <a:latin typeface="Times New Roman" pitchFamily="18" charset="0"/>
              </a:rPr>
              <a:t>Озенмунайгаз</a:t>
            </a:r>
            <a:r>
              <a:rPr lang="ru-RU" sz="1200" dirty="0" smtClean="0">
                <a:latin typeface="Times New Roman" pitchFamily="18" charset="0"/>
              </a:rPr>
              <a:t>» - 369 млн. кВт/час;</a:t>
            </a:r>
          </a:p>
          <a:p>
            <a:pPr algn="l">
              <a:spcBef>
                <a:spcPct val="50000"/>
              </a:spcBef>
            </a:pPr>
            <a:r>
              <a:rPr lang="ru-RU" sz="1200" dirty="0" smtClean="0">
                <a:latin typeface="Times New Roman" pitchFamily="18" charset="0"/>
              </a:rPr>
              <a:t>АО «</a:t>
            </a:r>
            <a:r>
              <a:rPr lang="ru-RU" sz="1200" dirty="0" err="1" smtClean="0">
                <a:latin typeface="Times New Roman" pitchFamily="18" charset="0"/>
              </a:rPr>
              <a:t>Мангистаумунайгаз</a:t>
            </a:r>
            <a:r>
              <a:rPr lang="ru-RU" sz="1200" dirty="0" smtClean="0">
                <a:latin typeface="Times New Roman" pitchFamily="18" charset="0"/>
              </a:rPr>
              <a:t>» - 301 млн. кВт/час;</a:t>
            </a:r>
          </a:p>
          <a:p>
            <a:pPr algn="l">
              <a:spcBef>
                <a:spcPct val="50000"/>
              </a:spcBef>
            </a:pPr>
            <a:r>
              <a:rPr lang="ru-RU" sz="1200" dirty="0" smtClean="0">
                <a:latin typeface="Times New Roman" pitchFamily="18" charset="0"/>
              </a:rPr>
              <a:t>ТОО «</a:t>
            </a:r>
            <a:r>
              <a:rPr lang="ru-RU" sz="1200" dirty="0" err="1" smtClean="0">
                <a:latin typeface="Times New Roman" pitchFamily="18" charset="0"/>
              </a:rPr>
              <a:t>Мангистауэнергомунай</a:t>
            </a:r>
            <a:r>
              <a:rPr lang="ru-RU" sz="1200" dirty="0" smtClean="0">
                <a:latin typeface="Times New Roman" pitchFamily="18" charset="0"/>
              </a:rPr>
              <a:t>» – 164 млн. кВт/час;</a:t>
            </a:r>
          </a:p>
          <a:p>
            <a:pPr algn="l">
              <a:spcBef>
                <a:spcPct val="50000"/>
              </a:spcBef>
            </a:pPr>
            <a:r>
              <a:rPr lang="ru-RU" sz="1200" dirty="0" smtClean="0">
                <a:latin typeface="Times New Roman" pitchFamily="18" charset="0"/>
              </a:rPr>
              <a:t>АО «</a:t>
            </a:r>
            <a:r>
              <a:rPr lang="ru-RU" sz="1200" dirty="0" err="1" smtClean="0">
                <a:latin typeface="Times New Roman" pitchFamily="18" charset="0"/>
              </a:rPr>
              <a:t>Каражанбасмунай</a:t>
            </a:r>
            <a:r>
              <a:rPr lang="ru-RU" sz="1200" dirty="0" smtClean="0">
                <a:latin typeface="Times New Roman" pitchFamily="18" charset="0"/>
              </a:rPr>
              <a:t>» - 129 млн. кВт/час;</a:t>
            </a:r>
          </a:p>
          <a:p>
            <a:pPr>
              <a:spcBef>
                <a:spcPct val="50000"/>
              </a:spcBef>
            </a:pPr>
            <a:r>
              <a:rPr lang="ru-RU" sz="1200" dirty="0">
                <a:latin typeface="Times New Roman" pitchFamily="18" charset="0"/>
              </a:rPr>
              <a:t>Филиал компании "</a:t>
            </a:r>
            <a:r>
              <a:rPr lang="en-US" sz="1200" dirty="0" err="1">
                <a:latin typeface="Times New Roman" pitchFamily="18" charset="0"/>
              </a:rPr>
              <a:t>Buzachi</a:t>
            </a:r>
            <a:r>
              <a:rPr lang="en-US" sz="1200" dirty="0">
                <a:latin typeface="Times New Roman" pitchFamily="18" charset="0"/>
              </a:rPr>
              <a:t> Operating Ltd" </a:t>
            </a:r>
            <a:r>
              <a:rPr lang="ru-RU" sz="1200" dirty="0">
                <a:latin typeface="Times New Roman" pitchFamily="18" charset="0"/>
              </a:rPr>
              <a:t> - </a:t>
            </a:r>
            <a:r>
              <a:rPr lang="ru-RU" sz="1200" dirty="0" smtClean="0">
                <a:latin typeface="Times New Roman" pitchFamily="18" charset="0"/>
              </a:rPr>
              <a:t>70 </a:t>
            </a:r>
            <a:r>
              <a:rPr lang="ru-RU" sz="1200" dirty="0">
                <a:latin typeface="Times New Roman" pitchFamily="18" charset="0"/>
              </a:rPr>
              <a:t>млн. кВт/час</a:t>
            </a:r>
            <a:r>
              <a:rPr lang="ru-RU" sz="1200" dirty="0" smtClean="0">
                <a:latin typeface="Times New Roman" pitchFamily="18" charset="0"/>
              </a:rPr>
              <a:t>;</a:t>
            </a:r>
            <a:endParaRPr lang="ru-RU" sz="1200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1200" dirty="0" smtClean="0">
                <a:latin typeface="Times New Roman" pitchFamily="18" charset="0"/>
              </a:rPr>
              <a:t>ТОО «</a:t>
            </a:r>
            <a:r>
              <a:rPr lang="ru-RU" sz="1200" dirty="0" err="1" smtClean="0">
                <a:latin typeface="Times New Roman" pitchFamily="18" charset="0"/>
              </a:rPr>
              <a:t>Каракудукмунай</a:t>
            </a:r>
            <a:r>
              <a:rPr lang="ru-RU" sz="1200" dirty="0" smtClean="0">
                <a:latin typeface="Times New Roman" pitchFamily="18" charset="0"/>
              </a:rPr>
              <a:t>» - 56 млн. кВт/час.</a:t>
            </a:r>
            <a:endParaRPr lang="ru-RU" sz="1200" dirty="0">
              <a:latin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734472"/>
              </p:ext>
            </p:extLst>
          </p:nvPr>
        </p:nvGraphicFramePr>
        <p:xfrm>
          <a:off x="539550" y="836712"/>
          <a:ext cx="8136137" cy="904875"/>
        </p:xfrm>
        <a:graphic>
          <a:graphicData uri="http://schemas.openxmlformats.org/drawingml/2006/table">
            <a:tbl>
              <a:tblPr/>
              <a:tblGrid>
                <a:gridCol w="1317417"/>
                <a:gridCol w="842825"/>
                <a:gridCol w="1368152"/>
                <a:gridCol w="901602"/>
                <a:gridCol w="839672"/>
                <a:gridCol w="868627"/>
                <a:gridCol w="998921"/>
                <a:gridCol w="998921"/>
              </a:tblGrid>
              <a:tr h="190500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Наименование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Ед.изм.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2020г. (1 полугодие)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2021г. (1 полугодие)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2021/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B4E3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факт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план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факт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откл.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Объем передачи электроэнергии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млн.кВтч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1 820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1 801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1 871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7684093"/>
              </p:ext>
            </p:extLst>
          </p:nvPr>
        </p:nvGraphicFramePr>
        <p:xfrm>
          <a:off x="467544" y="1988840"/>
          <a:ext cx="525658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9772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619" y="63365"/>
            <a:ext cx="8640762" cy="288032"/>
          </a:xfrm>
          <a:ln w="222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Информация об исполнении утвержденной тарифной сметы  за 1 полугодие 2021г.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472585"/>
              </p:ext>
            </p:extLst>
          </p:nvPr>
        </p:nvGraphicFramePr>
        <p:xfrm>
          <a:off x="179512" y="332656"/>
          <a:ext cx="8784976" cy="6259659"/>
        </p:xfrm>
        <a:graphic>
          <a:graphicData uri="http://schemas.openxmlformats.org/drawingml/2006/table">
            <a:tbl>
              <a:tblPr/>
              <a:tblGrid>
                <a:gridCol w="432048"/>
                <a:gridCol w="4536504"/>
                <a:gridCol w="936104"/>
                <a:gridCol w="1080120"/>
                <a:gridCol w="1080120"/>
                <a:gridCol w="720080"/>
              </a:tblGrid>
              <a:tr h="808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показателей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 изм.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План 6 месяцев 2021 г.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Факт 6 месяцев 2021 г.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Отклонение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81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Затраты на производство товаров и предоставление услуг (работ), всего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4 128 350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3 978 443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96%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1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Материальные затраты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1 334 570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1 222 531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92%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1.1.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Сырье и материалы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59 511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45 912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77%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1.1.1.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по ТБ, средства защиты, всего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12 435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6 218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50%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1.1.2.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Материалы на техническое обслуживание, всего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45 496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39 177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86%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1.1.3.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Покупные изделия и полуфабрикаты, вспомогательные материалы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1 580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517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33%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1.2.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Электроэнергия на хоз.нужды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17 030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17 509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103%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тыс.кВтч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1 300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1 312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101%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1.3.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ГСМ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29 833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33 378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112%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1.4.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Энергия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1 228 195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1 125 731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92%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Амортизация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1 343 084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1 453 635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108%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Ремонт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225 660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194 092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86%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3.1.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Ремонт основных средств (подряд), всего, в т.ч.: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125 971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110 365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88%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2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3.2.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на материалы по ремонту (хоз.способ), всего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99 688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83 726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84%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на оплату труда, всего, в том числе: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873 013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831 777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95%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платежи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1 081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1 096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101%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Услуги сторонних организаций производственного характера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296 880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225 426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76%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затраты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54 063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49 886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92%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1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II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периода, всего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1 689 267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1 707 866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101%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Общие и административные расходы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798 532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798 107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8.1.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Оплата труда административного персонала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120 551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131 387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109%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8.2.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Отчисления от оплаты труда адм.персонала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11 267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12 453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111%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8.3.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Амортизация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34 425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25 560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74%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8.4.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платежи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373 400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375 891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101%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8.5.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Командировочные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2 948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1 314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45%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8.6.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Услуги связи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4 747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4 025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85%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8.7.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Оплата консалтинговых, аудиторских и маркетинговых услуг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15 230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16 625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109%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8.8.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Услуги Банка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620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615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99%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8.9.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расходы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235 344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230 236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98%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8.9.1.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Оплата услуг сторонних организаций, всего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16 050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15 027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94%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8.9.2.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затраты общехозяйственного характера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85 091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80 474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95%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8.9.3.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по учету электроэнергии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134 202,55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134 734,86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на выплату процентов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890 735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909 759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102%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III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затрат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5 817 616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5 686 309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98%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IV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Прибыль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2 353 347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2 909 945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124%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доходов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8 170 963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8 596 253    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105%</a:t>
                      </a:r>
                    </a:p>
                  </a:txBody>
                  <a:tcPr marL="4005" marR="4005" marT="4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098796" y="343949"/>
          <a:ext cx="2869035" cy="453005"/>
        </p:xfrm>
        <a:graphic>
          <a:graphicData uri="http://schemas.openxmlformats.org/drawingml/2006/table">
            <a:tbl>
              <a:tblPr/>
              <a:tblGrid>
                <a:gridCol w="2869035"/>
              </a:tblGrid>
              <a:tr h="4530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8900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F2E47EB-9EDA-463C-BE41-82A5C3CC1E93}"/>
              </a:ext>
            </a:extLst>
          </p:cNvPr>
          <p:cNvSpPr/>
          <p:nvPr/>
        </p:nvSpPr>
        <p:spPr>
          <a:xfrm>
            <a:off x="0" y="0"/>
            <a:ext cx="90010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Исполнение Инвестиционной программы АО «МРЭК» за 1 полугодие 2021 года, (продолжение)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99B6549C-15FF-4334-B97B-91A83F828D52}"/>
              </a:ext>
            </a:extLst>
          </p:cNvPr>
          <p:cNvCxnSpPr>
            <a:cxnSpLocks/>
          </p:cNvCxnSpPr>
          <p:nvPr/>
        </p:nvCxnSpPr>
        <p:spPr>
          <a:xfrm>
            <a:off x="142998" y="523220"/>
            <a:ext cx="8640451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886437"/>
              </p:ext>
            </p:extLst>
          </p:nvPr>
        </p:nvGraphicFramePr>
        <p:xfrm>
          <a:off x="142998" y="620688"/>
          <a:ext cx="8858003" cy="5446687"/>
        </p:xfrm>
        <a:graphic>
          <a:graphicData uri="http://schemas.openxmlformats.org/drawingml/2006/table">
            <a:tbl>
              <a:tblPr firstRow="1" firstCol="1" bandRow="1"/>
              <a:tblGrid>
                <a:gridCol w="234750"/>
                <a:gridCol w="2383526"/>
                <a:gridCol w="717759"/>
                <a:gridCol w="734084"/>
                <a:gridCol w="698058"/>
                <a:gridCol w="678917"/>
                <a:gridCol w="3410909"/>
              </a:tblGrid>
              <a:tr h="240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мероприятий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Единица измерения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План (млн.тг)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Факт (млн.тг)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Исполнение в %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Обоснование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2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Строительство ЛЭП-10кВ протяженностью 10,3км в районе Теплого пляжа (2- очередь)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км.</a:t>
                      </a: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155 318</a:t>
                      </a: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141 835</a:t>
                      </a: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91%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Отклонение связано с затруднением выполнения работ., затруднен проезд спец.техники в условиях сыпучих песков. Завершение планируется в июле месяце.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Модернизация (реконструкция) ПС 35/10кВ «ГПП Шетпе»</a:t>
                      </a: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пс.</a:t>
                      </a: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244 550</a:t>
                      </a: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Отклонение связано со сроками поставки оборудования, заказ оборудования изготавливается 90-120 дней с учетом поставки. Планируемая дата поставки оборудования в июле-августе месяце.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«Строительство ВЛ-110кВ протяженностью 6 км и подстанция 110/10кВ в районе «Тёплого пляжа» в г. Актау»</a:t>
                      </a: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км.</a:t>
                      </a: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918 838</a:t>
                      </a: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81 576</a:t>
                      </a: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9%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Отклонение связано с задержкой по разработке проекта и возникшими вопросами при оформление правоустанавливающих документах. В связи с этим рабочий проект был загружен на портал для прохождение комплексной вневедомственной экспертизы в мае 2021 года. В июле плановое получение положительного заключение экспертизы после получения будет реализация проекта и объявлен тендер на СМР.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Модернизация (реконструкция) оборудования ЗРУ-10кВ на ПС-110/10кВ "ГПП-2Г"</a:t>
                      </a: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шт.</a:t>
                      </a: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125 658</a:t>
                      </a: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Отклонение связано со сроками поставки оборудование, заказ оборудование изготавливается 90-120 дней с учетом поставки. Планируемая дата поставки оборудования в июле-августе месяце.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Модернизация (реконструкция) оборудования ЗРУ-6кВ на ПС-35/6кВ "Карьерная" (Жетыбай)</a:t>
                      </a: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ПСД</a:t>
                      </a: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15 000</a:t>
                      </a: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Разработка проекта была выполнено раньше запланированного срока.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Модернизация (реконструкция) оборудования ЗРУ-6кВ на ПС-35/6кВ "Тасбулат"</a:t>
                      </a: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ПСД</a:t>
                      </a:r>
                    </a:p>
                  </a:txBody>
                  <a:tcPr marL="50653" marR="50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15 000</a:t>
                      </a: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Разработка проекта была выполнено раньше запланированного срока.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Модернизация (реконструкция) оборудования ЗРУ-6кВ на ПС-110/10кВ "Базы-отдыха"</a:t>
                      </a: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ПСД</a:t>
                      </a:r>
                    </a:p>
                  </a:txBody>
                  <a:tcPr marL="50653" marR="50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15 000</a:t>
                      </a: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Причина отклонения от сроков, это не своевременное предоставление исходных данных от поставщика оборудования.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653" marR="50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7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Внедрение системы АСКУЭ в ТП Карьерах</a:t>
                      </a: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шт.</a:t>
                      </a: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5 000</a:t>
                      </a: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связи с отсутствием технических решений по организации связи, где не предусмотрены сети GSM. В связи с этим до решение данной проблемы со связью, где не предусмотрены сети GSM проект переносится на следующий год.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Внедрение системы АСКУЭ на 9 приобрет ПС</a:t>
                      </a: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шт.</a:t>
                      </a: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86 672</a:t>
                      </a: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50653" marR="50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Переходящий проект согласно, совместного приказа №99-ОД от 03.02.2021 года о внесении изменений на 2021 год в инвестиционную программу АО «МРЭК».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Основные средства</a:t>
                      </a: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10 348</a:t>
                      </a: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связи с производственной необходимостью приобретены основные средства (источники бесперебойного питания, конвекторы электрические пр.)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2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1 464 364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350 430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24%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653" marR="50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0641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8312" y="17463"/>
            <a:ext cx="8424168" cy="890587"/>
          </a:xfrm>
        </p:spPr>
        <p:txBody>
          <a:bodyPr rtlCol="0">
            <a:noAutofit/>
          </a:bodyPr>
          <a:lstStyle/>
          <a:p>
            <a:pPr defTabSz="914180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Проводимая работа с потребителями, в том числе информация по выдаче новых мощностей в 1 полугодии 2021 года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395288" y="851501"/>
            <a:ext cx="3857947" cy="3801636"/>
          </a:xfrm>
        </p:spPr>
        <p:txBody>
          <a:bodyPr rtlCol="0">
            <a:noAutofit/>
          </a:bodyPr>
          <a:lstStyle/>
          <a:p>
            <a:pPr marL="0" indent="0" algn="just" defTabSz="91418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050" dirty="0">
                <a:solidFill>
                  <a:schemeClr val="tx2">
                    <a:lumMod val="50000"/>
                  </a:schemeClr>
                </a:solidFill>
              </a:rPr>
              <a:t>             В 1 полугодии 2021 года по сетям АО «МРЭК» было передано </a:t>
            </a:r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</a:rPr>
              <a:t>33,7 </a:t>
            </a:r>
            <a:r>
              <a:rPr lang="ru-RU" sz="1050" b="1" dirty="0">
                <a:solidFill>
                  <a:schemeClr val="tx2">
                    <a:lumMod val="50000"/>
                  </a:schemeClr>
                </a:solidFill>
              </a:rPr>
              <a:t>МВт 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</a:rPr>
              <a:t>мощности на электроснабжение потребителей, из них:</a:t>
            </a:r>
          </a:p>
          <a:p>
            <a:pPr marL="0" indent="0" algn="just" defTabSz="91418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050" b="1" dirty="0">
                <a:solidFill>
                  <a:schemeClr val="tx2">
                    <a:lumMod val="50000"/>
                  </a:schemeClr>
                </a:solidFill>
              </a:rPr>
              <a:t>     - 32,2 МВт 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</a:rPr>
              <a:t>выданы технические условия на электроснабжение вновь подключаемых потребителей в количестве 133 шт.;</a:t>
            </a:r>
          </a:p>
          <a:p>
            <a:pPr marL="0" indent="0" algn="just" defTabSz="91418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050" b="1" dirty="0">
                <a:solidFill>
                  <a:schemeClr val="tx2">
                    <a:lumMod val="50000"/>
                  </a:schemeClr>
                </a:solidFill>
              </a:rPr>
              <a:t>     - 1,5 МВт  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</a:rPr>
              <a:t>согласованы отпуском дополнительной мощности для 23 </a:t>
            </a:r>
            <a:r>
              <a:rPr lang="ru-RU" sz="1050" dirty="0" err="1">
                <a:solidFill>
                  <a:schemeClr val="tx2">
                    <a:lumMod val="50000"/>
                  </a:schemeClr>
                </a:solidFill>
              </a:rPr>
              <a:t>субпотребителей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0" indent="0" algn="just" defTabSz="91418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kk-KZ" sz="1050" dirty="0">
                <a:solidFill>
                  <a:schemeClr val="tx2">
                    <a:lumMod val="50000"/>
                  </a:schemeClr>
                </a:solidFill>
              </a:rPr>
              <a:t>           </a:t>
            </a:r>
            <a:r>
              <a:rPr lang="kk-KZ" sz="1050" b="1" dirty="0">
                <a:solidFill>
                  <a:schemeClr val="tx2">
                    <a:lumMod val="50000"/>
                  </a:schemeClr>
                </a:solidFill>
              </a:rPr>
              <a:t>Выданные ТУ свыше 1 МВт:</a:t>
            </a:r>
            <a:endParaRPr lang="ru-RU" sz="1050" b="1" dirty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ru-RU" sz="950" dirty="0"/>
              <a:t>Заместитель </a:t>
            </a:r>
            <a:r>
              <a:rPr lang="ru-RU" sz="950" dirty="0" err="1"/>
              <a:t>акима</a:t>
            </a:r>
            <a:r>
              <a:rPr lang="ru-RU" sz="950" dirty="0"/>
              <a:t> </a:t>
            </a:r>
            <a:r>
              <a:rPr lang="ru-RU" sz="950" dirty="0" err="1"/>
              <a:t>Тупкараганского</a:t>
            </a:r>
            <a:r>
              <a:rPr lang="ru-RU" sz="950" dirty="0"/>
              <a:t> района на Опреснительный завод  в г. Форт-Шевченко – </a:t>
            </a:r>
            <a:r>
              <a:rPr lang="ru-RU" sz="950" b="1" dirty="0"/>
              <a:t>1 000 кВт</a:t>
            </a:r>
            <a:r>
              <a:rPr lang="ru-RU" sz="950" dirty="0"/>
              <a:t>;</a:t>
            </a:r>
          </a:p>
          <a:p>
            <a:pPr marL="342818" indent="-342818" algn="just" defTabSz="914180">
              <a:defRPr/>
            </a:pPr>
            <a:r>
              <a:rPr lang="ru-RU" sz="950" dirty="0"/>
              <a:t>ТОО “</a:t>
            </a:r>
            <a:r>
              <a:rPr lang="en-US" sz="950" dirty="0"/>
              <a:t>Dream Village</a:t>
            </a:r>
            <a:r>
              <a:rPr lang="ru-RU" sz="950" dirty="0"/>
              <a:t>", на временное эл. снабжение строительства вилл и </a:t>
            </a:r>
            <a:r>
              <a:rPr lang="ru-RU" sz="950" dirty="0" err="1"/>
              <a:t>аппартаментов</a:t>
            </a:r>
            <a:r>
              <a:rPr lang="ru-RU" sz="950" dirty="0"/>
              <a:t> в м. Теплый пляж -</a:t>
            </a:r>
            <a:r>
              <a:rPr lang="ru-RU" sz="950" b="1" dirty="0"/>
              <a:t>1070 кВт</a:t>
            </a:r>
            <a:r>
              <a:rPr lang="ru-RU" sz="950" dirty="0"/>
              <a:t>;</a:t>
            </a:r>
          </a:p>
          <a:p>
            <a:pPr marL="342818" indent="-342818" algn="just" defTabSz="914180">
              <a:defRPr/>
            </a:pPr>
            <a:r>
              <a:rPr lang="ru-RU" sz="950" dirty="0"/>
              <a:t>ТОО "</a:t>
            </a:r>
            <a:r>
              <a:rPr lang="en-US" sz="950" dirty="0"/>
              <a:t>BI Industrial"</a:t>
            </a:r>
            <a:r>
              <a:rPr lang="ru-RU" sz="950" dirty="0"/>
              <a:t> на временное электроснабжение строительство отеля на 200 в г. Актау р. Теплый пляж – </a:t>
            </a:r>
            <a:r>
              <a:rPr lang="ru-RU" sz="950" b="1" dirty="0"/>
              <a:t>1000 кВт</a:t>
            </a:r>
            <a:r>
              <a:rPr lang="ru-RU" sz="950" dirty="0"/>
              <a:t>;</a:t>
            </a:r>
          </a:p>
          <a:p>
            <a:pPr marL="342818" indent="-342818" algn="just" defTabSz="914180">
              <a:defRPr/>
            </a:pPr>
            <a:r>
              <a:rPr lang="ru-RU" sz="950" dirty="0"/>
              <a:t>ТОО «</a:t>
            </a:r>
            <a:r>
              <a:rPr lang="en-US" sz="950" dirty="0" err="1"/>
              <a:t>Sembol</a:t>
            </a:r>
            <a:r>
              <a:rPr lang="en-US" sz="950" dirty="0"/>
              <a:t> Aktau</a:t>
            </a:r>
            <a:r>
              <a:rPr lang="ru-RU" sz="950" dirty="0"/>
              <a:t>» на электроснабжение Тематического парка в м. Теплый пляж – </a:t>
            </a:r>
            <a:r>
              <a:rPr lang="ru-RU" sz="950" b="1" dirty="0"/>
              <a:t>4770 кВт</a:t>
            </a:r>
            <a:r>
              <a:rPr lang="ru-RU" sz="950" dirty="0"/>
              <a:t>;</a:t>
            </a:r>
          </a:p>
          <a:p>
            <a:pPr marL="342818" indent="-342818" algn="just" defTabSz="914180">
              <a:defRPr/>
            </a:pPr>
            <a:r>
              <a:rPr lang="ru-RU" sz="950" dirty="0"/>
              <a:t>ТОО "</a:t>
            </a:r>
            <a:r>
              <a:rPr lang="en-US" sz="950" dirty="0" err="1"/>
              <a:t>Aktaubor</a:t>
            </a:r>
            <a:r>
              <a:rPr lang="en-US" sz="950" dirty="0"/>
              <a:t> products«</a:t>
            </a:r>
            <a:r>
              <a:rPr lang="ru-RU" sz="950" dirty="0"/>
              <a:t> на электроснабжение </a:t>
            </a:r>
            <a:r>
              <a:rPr lang="ru-RU" sz="950" dirty="0" err="1"/>
              <a:t>гостинично</a:t>
            </a:r>
            <a:r>
              <a:rPr lang="ru-RU" sz="950" dirty="0"/>
              <a:t>-оздоровительного комплекса в м. Теплый пляж – </a:t>
            </a:r>
            <a:r>
              <a:rPr lang="ru-RU" sz="950" b="1" dirty="0"/>
              <a:t>2507 кВт;</a:t>
            </a:r>
          </a:p>
          <a:p>
            <a:pPr marL="342818" indent="-342818" algn="just" defTabSz="914180">
              <a:defRPr/>
            </a:pPr>
            <a:r>
              <a:rPr lang="ru-RU" sz="950" dirty="0"/>
              <a:t>ТОО «</a:t>
            </a:r>
            <a:r>
              <a:rPr lang="en-US" sz="950" dirty="0"/>
              <a:t>Caspian Plaza</a:t>
            </a:r>
            <a:r>
              <a:rPr lang="ru-RU" sz="950" dirty="0"/>
              <a:t>» на электроснабжение многофункционального </a:t>
            </a:r>
            <a:r>
              <a:rPr lang="ru-RU" sz="950" dirty="0" err="1"/>
              <a:t>гостинично</a:t>
            </a:r>
            <a:r>
              <a:rPr lang="ru-RU" sz="950" dirty="0"/>
              <a:t>-туристического комплекса AQUALINA RESORT в районе теплого пляжа– </a:t>
            </a:r>
            <a:r>
              <a:rPr lang="ru-RU" sz="950" b="1" dirty="0"/>
              <a:t>1930кВт;</a:t>
            </a:r>
          </a:p>
          <a:p>
            <a:pPr marL="342818" indent="-342818" algn="just" defTabSz="914180">
              <a:defRPr/>
            </a:pPr>
            <a:endParaRPr lang="ru-RU" sz="1050" dirty="0"/>
          </a:p>
          <a:p>
            <a:pPr marL="342818" indent="-342818" algn="just" defTabSz="914180">
              <a:defRPr/>
            </a:pPr>
            <a:endParaRPr lang="ru-RU" sz="1050" dirty="0"/>
          </a:p>
          <a:p>
            <a:pPr marL="342818" indent="-342818" algn="just" defTabSz="914180">
              <a:defRPr/>
            </a:pPr>
            <a:endParaRPr lang="ru-RU" sz="1200" dirty="0"/>
          </a:p>
          <a:p>
            <a:pPr marL="0" indent="0" algn="just" defTabSz="914180" eaLnBrk="1" fontAlgn="auto" hangingPunct="1">
              <a:spcAft>
                <a:spcPts val="0"/>
              </a:spcAft>
              <a:buNone/>
              <a:defRPr/>
            </a:pP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859338" y="1600200"/>
            <a:ext cx="345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56175" y="981075"/>
            <a:ext cx="3440113" cy="619125"/>
          </a:xfrm>
          <a:prstGeom prst="rect">
            <a:avLst/>
          </a:prstGeom>
          <a:noFill/>
        </p:spPr>
        <p:txBody>
          <a:bodyPr lIns="65298" tIns="32649" rIns="65298" bIns="32649">
            <a:spAutoFit/>
          </a:bodyPr>
          <a:lstStyle/>
          <a:p>
            <a:pPr algn="ctr" defTabSz="914070">
              <a:defRPr/>
            </a:pPr>
            <a:r>
              <a:rPr lang="ru-RU" dirty="0">
                <a:solidFill>
                  <a:srgbClr val="1F497D">
                    <a:lumMod val="50000"/>
                  </a:srgbClr>
                </a:solidFill>
              </a:rPr>
              <a:t>Выданные ТУ с разбивкой по </a:t>
            </a:r>
            <a:r>
              <a:rPr lang="ru-RU" dirty="0" err="1">
                <a:solidFill>
                  <a:srgbClr val="1F497D">
                    <a:lumMod val="50000"/>
                  </a:srgbClr>
                </a:solidFill>
              </a:rPr>
              <a:t>энергоузлам</a:t>
            </a:r>
            <a:r>
              <a:rPr lang="ru-RU" dirty="0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06037" y="4381988"/>
            <a:ext cx="4968552" cy="281379"/>
          </a:xfrm>
          <a:prstGeom prst="rect">
            <a:avLst/>
          </a:prstGeom>
          <a:noFill/>
        </p:spPr>
        <p:txBody>
          <a:bodyPr wrap="square" lIns="65298" tIns="32649" rIns="65298" bIns="32649">
            <a:spAutoFit/>
          </a:bodyPr>
          <a:lstStyle/>
          <a:p>
            <a:pPr defTabSz="914070">
              <a:defRPr/>
            </a:pPr>
            <a:r>
              <a:rPr lang="ru-RU" sz="1400" dirty="0">
                <a:solidFill>
                  <a:srgbClr val="1F497D">
                    <a:lumMod val="50000"/>
                  </a:srgbClr>
                </a:solidFill>
              </a:rPr>
              <a:t>Динамика выдачи мощностей по ТУ 2015—2021г (1 полугодие) 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3888571"/>
              </p:ext>
            </p:extLst>
          </p:nvPr>
        </p:nvGraphicFramePr>
        <p:xfrm>
          <a:off x="4553729" y="4653136"/>
          <a:ext cx="4330799" cy="1862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43" name="TextBox 1"/>
          <p:cNvSpPr txBox="1">
            <a:spLocks noChangeArrowheads="1"/>
          </p:cNvSpPr>
          <p:nvPr/>
        </p:nvSpPr>
        <p:spPr bwMode="auto">
          <a:xfrm>
            <a:off x="5148064" y="4832772"/>
            <a:ext cx="6524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8" tIns="32649" rIns="65298" bIns="32649"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000" dirty="0">
                <a:solidFill>
                  <a:srgbClr val="000000"/>
                </a:solidFill>
                <a:latin typeface="Calibri" panose="020F0502020204030204" pitchFamily="34" charset="0"/>
              </a:rPr>
              <a:t>51 МВт</a:t>
            </a:r>
          </a:p>
        </p:txBody>
      </p:sp>
      <p:sp>
        <p:nvSpPr>
          <p:cNvPr id="18446" name="TextBox 1"/>
          <p:cNvSpPr txBox="1">
            <a:spLocks noChangeArrowheads="1"/>
          </p:cNvSpPr>
          <p:nvPr/>
        </p:nvSpPr>
        <p:spPr bwMode="auto">
          <a:xfrm>
            <a:off x="5652120" y="5157192"/>
            <a:ext cx="6540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8" tIns="32649" rIns="65298" bIns="32649"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000" dirty="0">
                <a:solidFill>
                  <a:srgbClr val="000000"/>
                </a:solidFill>
                <a:latin typeface="Calibri" panose="020F0502020204030204" pitchFamily="34" charset="0"/>
              </a:rPr>
              <a:t>33,7 МВт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95288" y="836613"/>
            <a:ext cx="82804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Диаграмма 6">
            <a:extLst>
              <a:ext uri="{FF2B5EF4-FFF2-40B4-BE49-F238E27FC236}">
                <a16:creationId xmlns:a16="http://schemas.microsoft.com/office/drawing/2014/main" xmlns="" id="{268143A8-0AB8-4FD9-B40F-25397036CB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9897681"/>
              </p:ext>
            </p:extLst>
          </p:nvPr>
        </p:nvGraphicFramePr>
        <p:xfrm>
          <a:off x="4102262" y="1216795"/>
          <a:ext cx="4968552" cy="28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3601C83-EF50-4E16-A4A4-2845BAD8B04F}"/>
              </a:ext>
            </a:extLst>
          </p:cNvPr>
          <p:cNvSpPr txBox="1"/>
          <p:nvPr/>
        </p:nvSpPr>
        <p:spPr>
          <a:xfrm>
            <a:off x="8221006" y="6055081"/>
            <a:ext cx="864096" cy="219824"/>
          </a:xfrm>
          <a:prstGeom prst="rect">
            <a:avLst/>
          </a:prstGeom>
          <a:noFill/>
        </p:spPr>
        <p:txBody>
          <a:bodyPr wrap="square" lIns="65298" tIns="32649" rIns="65298" bIns="32649">
            <a:spAutoFit/>
          </a:bodyPr>
          <a:lstStyle/>
          <a:p>
            <a:pPr defTabSz="914070">
              <a:defRPr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полугодие</a:t>
            </a: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xmlns="" id="{A6509F3F-AC54-494A-808E-97055CD3A9FD}"/>
              </a:ext>
            </a:extLst>
          </p:cNvPr>
          <p:cNvSpPr txBox="1"/>
          <p:nvPr/>
        </p:nvSpPr>
        <p:spPr>
          <a:xfrm flipH="1">
            <a:off x="8221006" y="5089947"/>
            <a:ext cx="780670" cy="21667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/>
              <a:t>   </a:t>
            </a:r>
            <a:r>
              <a:rPr lang="ru-RU" sz="1000" dirty="0">
                <a:latin typeface="+mj-lt"/>
              </a:rPr>
              <a:t>32,2МВт</a:t>
            </a:r>
            <a:r>
              <a:rPr lang="ru-RU" dirty="0"/>
              <a:t> 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74982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262" y="71438"/>
            <a:ext cx="8353425" cy="649287"/>
          </a:xfrm>
          <a:ln w="222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alt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Перспективы деятельности</a:t>
            </a:r>
            <a:endParaRPr lang="ru-RU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95287" y="764704"/>
            <a:ext cx="82804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50824" y="1124744"/>
            <a:ext cx="8424863" cy="3311525"/>
          </a:xfrm>
          <a:prstGeom prst="rect">
            <a:avLst/>
          </a:prstGeom>
          <a:noFill/>
          <a:ln w="22225" cap="flat" cmpd="sng" algn="ctr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8" tIns="45710" rIns="91418" bIns="4571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fontAlgn="ctr" hangingPunct="1">
              <a:defRPr/>
            </a:pPr>
            <a:endParaRPr lang="ru-RU" sz="2000" dirty="0">
              <a:latin typeface="Arial" pitchFamily="34" charset="0"/>
              <a:ea typeface="+mj-ea"/>
              <a:cs typeface="Arial" pitchFamily="34" charset="0"/>
            </a:endParaRPr>
          </a:p>
          <a:p>
            <a:pPr marL="285681" indent="-285681" algn="just" eaLnBrk="1" fontAlgn="ctr" hangingPunct="1">
              <a:buFont typeface="Arial" pitchFamily="34" charset="0"/>
              <a:buChar char="•"/>
              <a:defRPr/>
            </a:pPr>
            <a:r>
              <a:rPr lang="ru-RU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Обеспечение надежного и бесперебойного энергоснабжения потребителей;</a:t>
            </a:r>
          </a:p>
          <a:p>
            <a:pPr algn="just" eaLnBrk="1" fontAlgn="ctr" hangingPunct="1">
              <a:defRPr/>
            </a:pPr>
            <a:endParaRPr lang="ru-RU" sz="20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681" indent="-285681" algn="just" eaLnBrk="1" fontAlgn="ctr" hangingPunct="1">
              <a:buFont typeface="Arial" pitchFamily="34" charset="0"/>
              <a:buChar char="•"/>
              <a:defRPr/>
            </a:pPr>
            <a:r>
              <a:rPr lang="ru-RU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Реализация утвержденной инвестиционной программы;</a:t>
            </a:r>
          </a:p>
          <a:p>
            <a:pPr algn="just" eaLnBrk="1" fontAlgn="ctr" hangingPunct="1">
              <a:defRPr/>
            </a:pPr>
            <a:endParaRPr lang="ru-RU" sz="20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681" indent="-285681" algn="just" eaLnBrk="1" fontAlgn="ctr" hangingPunct="1">
              <a:buFont typeface="Arial" pitchFamily="34" charset="0"/>
              <a:buChar char="•"/>
              <a:defRPr/>
            </a:pPr>
            <a:r>
              <a:rPr lang="ru-RU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Исполнение утвержденной тарифной сметы;</a:t>
            </a:r>
          </a:p>
          <a:p>
            <a:pPr algn="just" eaLnBrk="1" fontAlgn="ctr" hangingPunct="1">
              <a:defRPr/>
            </a:pPr>
            <a:endParaRPr lang="ru-RU" sz="20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681" indent="-285681" algn="just" eaLnBrk="1" fontAlgn="ctr" hangingPunct="1">
              <a:buFont typeface="Arial" pitchFamily="34" charset="0"/>
              <a:buChar char="•"/>
              <a:defRPr/>
            </a:pPr>
            <a:r>
              <a:rPr lang="ru-RU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Достижение утвержденных ключевых показателей деятельности;</a:t>
            </a:r>
          </a:p>
          <a:p>
            <a:pPr algn="just" eaLnBrk="1" fontAlgn="ctr" hangingPunct="1">
              <a:defRPr/>
            </a:pPr>
            <a:endParaRPr lang="ru-RU" sz="20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681" indent="-285681" algn="just" eaLnBrk="1" fontAlgn="ctr" hangingPunct="1">
              <a:buFont typeface="Arial" pitchFamily="34" charset="0"/>
              <a:buChar char="•"/>
              <a:defRPr/>
            </a:pPr>
            <a:r>
              <a:rPr lang="ru-RU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Реализация мероприятий по созданию безопасных и здоровых условий труда на каждом рабочем месте, предупреждению производственных травм и профессиональных заболеваний</a:t>
            </a:r>
            <a:r>
              <a:rPr lang="ru-RU" sz="2000" dirty="0">
                <a:latin typeface="Arial" pitchFamily="34" charset="0"/>
                <a:ea typeface="+mj-ea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3816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79712" y="2780928"/>
            <a:ext cx="53085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charset="0"/>
                <a:cs typeface="Arial" charset="0"/>
              </a:rPr>
              <a:t>Спасибо за внимание!</a:t>
            </a:r>
            <a:endParaRPr lang="ru-RU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73080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25678</TotalTime>
  <Words>1689</Words>
  <Application>Microsoft Office PowerPoint</Application>
  <PresentationFormat>Экран (4:3)</PresentationFormat>
  <Paragraphs>463</Paragraphs>
  <Slides>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Информация к отчету о деятельности  АО «МРЭК» по предоставлению услуг по передаче электроэнергии за 1 полугодие 2021 года  перед потребителями и иными заинтересованными лицами</vt:lpstr>
      <vt:lpstr>Основные финансово-экономические показатели деятельности           АО «МРЭК» за 1 полугодие 2021 года</vt:lpstr>
      <vt:lpstr>Объемы предоставленных регулируемых услуг за 1 полугодие 2021 года</vt:lpstr>
      <vt:lpstr>Информация об исполнении утвержденной тарифной сметы  за 1 полугодие 2021г.</vt:lpstr>
      <vt:lpstr>Презентация PowerPoint</vt:lpstr>
      <vt:lpstr>Проводимая работа с потребителями, в том числе информация по выдаче новых мощностей в 1 полугодии 2021 года</vt:lpstr>
      <vt:lpstr>Перспективы деятельности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Ежегодный отчет о деятельности  АО «МРЭК» за 2017 год по предоставлению услуг по передаче и распределению электроэнергии перед потребителями и иными заинтересованными лицами</dc:title>
  <dc:creator>Жанар Ермекбаева</dc:creator>
  <cp:lastModifiedBy>Жанар Ермекбаева</cp:lastModifiedBy>
  <cp:revision>158</cp:revision>
  <cp:lastPrinted>2021-04-08T06:02:43Z</cp:lastPrinted>
  <dcterms:created xsi:type="dcterms:W3CDTF">2018-04-04T11:16:34Z</dcterms:created>
  <dcterms:modified xsi:type="dcterms:W3CDTF">2021-07-16T10:02:29Z</dcterms:modified>
</cp:coreProperties>
</file>